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99" r:id="rId1"/>
  </p:sldMasterIdLst>
  <p:notesMasterIdLst>
    <p:notesMasterId r:id="rId9"/>
  </p:notesMasterIdLst>
  <p:handoutMasterIdLst>
    <p:handoutMasterId r:id="rId10"/>
  </p:handoutMasterIdLst>
  <p:sldIdLst>
    <p:sldId id="315" r:id="rId2"/>
    <p:sldId id="342" r:id="rId3"/>
    <p:sldId id="343" r:id="rId4"/>
    <p:sldId id="339" r:id="rId5"/>
    <p:sldId id="340" r:id="rId6"/>
    <p:sldId id="341" r:id="rId7"/>
    <p:sldId id="337" r:id="rId8"/>
  </p:sldIdLst>
  <p:sldSz cx="9144000" cy="5143500" type="screen16x9"/>
  <p:notesSz cx="6858000" cy="9144000"/>
  <p:defaultTextStyle>
    <a:defPPr>
      <a:defRPr lang="en-IN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win Kanhere" initials="AK" lastIdx="91" clrIdx="0">
    <p:extLst>
      <p:ext uri="{19B8F6BF-5375-455C-9EA6-DF929625EA0E}">
        <p15:presenceInfo xmlns:p15="http://schemas.microsoft.com/office/powerpoint/2012/main" userId="90d818678d35ad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62626"/>
    <a:srgbClr val="8C1515"/>
    <a:srgbClr val="FFCCCC"/>
    <a:srgbClr val="000000"/>
    <a:srgbClr val="8D3C1E"/>
    <a:srgbClr val="C58A8A"/>
    <a:srgbClr val="FFFFFF"/>
    <a:srgbClr val="FFCE94"/>
    <a:srgbClr val="00A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719"/>
  </p:normalViewPr>
  <p:slideViewPr>
    <p:cSldViewPr snapToGrid="0" snapToObjects="1">
      <p:cViewPr varScale="1">
        <p:scale>
          <a:sx n="161" d="100"/>
          <a:sy n="161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1054F-9BAA-4A1F-9399-3A336F647B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BCB65-0C2E-4A0A-82B8-60E8EC3C8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0E32572-0E9C-42E5-BD4E-81330790567B}" type="datetimeFigureOut">
              <a:rPr lang="en-IN" altLang="en-US"/>
              <a:pPr/>
              <a:t>08-12-2022</a:t>
            </a:fld>
            <a:endParaRPr lang="en-I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0D2CD-3FF6-4E32-90AA-E1976BA651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078E5-71C4-4BDE-BF47-9C6A4453B2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7202ED1-D9DE-436D-8290-DC7B226725F9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8BD378-65FD-40CD-B9F4-3D16E9ABC7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FFC7D-D550-4306-B659-93B6739BBF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82C37C1-A4C8-4DAE-BFA7-A310559A46F7}" type="datetimeFigureOut">
              <a:rPr lang="en-IN" altLang="en-US"/>
              <a:pPr/>
              <a:t>08-12-2022</a:t>
            </a:fld>
            <a:endParaRPr lang="en-IN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C8C64B-9814-4BA9-9B7F-B2DF931F76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35C083-C27B-4018-BF28-6B6869A64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C1766-8C9F-4E62-A80E-8D5D8D9722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9DFBD-043F-4F97-ACCD-B43DE5E15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CDDE126-FDA4-4BBA-8C40-54CAB9F6A180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4457C7BD-C9FD-45D6-A915-5E121522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CE28F3-825E-44BF-A184-E545147C8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9B0034D-5E8E-4B4B-BE60-F133F6F1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134" y="364564"/>
            <a:ext cx="8089200" cy="60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87134" y="1028692"/>
            <a:ext cx="8056216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100" cap="small" spc="0" baseline="0">
                <a:solidFill>
                  <a:srgbClr val="A4001D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C0E6C4-E0C3-4000-9406-C12ED74AEB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614" b="29036"/>
          <a:stretch/>
        </p:blipFill>
        <p:spPr>
          <a:xfrm>
            <a:off x="0" y="1575776"/>
            <a:ext cx="9144000" cy="319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955FF-70E3-4D0E-94A7-6B95625971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44852" y="250118"/>
            <a:ext cx="715646" cy="7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ED69AC-A0DB-480A-A78A-2C83AC9F8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61409DE7-7982-4143-B3A2-33D169295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428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87133" y="1024963"/>
            <a:ext cx="87696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90A0D6E3-9991-400C-BF77-F221D3804A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DC1FCF1-35DF-4D70-8130-B33B533FA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14918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207192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4616808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DA849352-F485-4CF0-B066-C991324BC2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9F9FC96-DD42-4285-BBE9-6240BE05B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73834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91774" y="1024706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 hasCustomPrompt="1"/>
          </p:nvPr>
        </p:nvSpPr>
        <p:spPr>
          <a:xfrm>
            <a:off x="192322" y="2918209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Title Placeholder 2">
            <a:extLst>
              <a:ext uri="{FF2B5EF4-FFF2-40B4-BE49-F238E27FC236}">
                <a16:creationId xmlns:a16="http://schemas.microsoft.com/office/drawing/2014/main" id="{B18D35F0-163E-4735-AD3D-D315A63ED61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B7B36CD-BACA-43D7-8450-26AB3CA4E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47532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92323" y="1052671"/>
            <a:ext cx="4320000" cy="3759042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631679" y="1052671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634971" y="2943919"/>
            <a:ext cx="4316706" cy="183023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8A852090-AA6E-4A28-BD3E-A29677BFD0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4B36C55-C50B-4F1B-8344-A60F8C3E5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00125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87133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636869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 hasCustomPrompt="1"/>
          </p:nvPr>
        </p:nvSpPr>
        <p:spPr>
          <a:xfrm>
            <a:off x="4630517" y="2947035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B3675C2C-08E6-4A34-BB33-2697B8EF92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281E116-C20D-473F-ACB0-0B355E1FE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11265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CE6D-E728-4BB6-9885-E6BF7F3EC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5407" y="1971532"/>
            <a:ext cx="2373186" cy="60021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you!</a:t>
            </a:r>
            <a:endParaRPr lang="en-IN" dirty="0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44088A1B-9A89-4A1C-9A3C-28877CB683F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3448877" cy="1827114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enter contact info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4420A09-59C9-4B54-96E8-769F9C562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4042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0C003-757D-4A71-8C1A-2C8858D86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48596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64ADC5-4014-4D0C-A23D-511D2CA7D2E1}"/>
              </a:ext>
            </a:extLst>
          </p:cNvPr>
          <p:cNvSpPr/>
          <p:nvPr/>
        </p:nvSpPr>
        <p:spPr>
          <a:xfrm>
            <a:off x="1" y="4800600"/>
            <a:ext cx="9143999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446804E1-F757-4643-8428-21AB7EFEA7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8090592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8CD75-236D-4247-80EB-83FA7098D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134" y="1022973"/>
            <a:ext cx="8769732" cy="37173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8D8278B-8445-4553-9EFD-D01DD53DE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A2523-A74D-4A7A-8B2E-98B2D97175F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17447" y="4800600"/>
            <a:ext cx="1626553" cy="347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F5FAB7-47FA-4237-A832-11686567CB2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344852" y="258843"/>
            <a:ext cx="715646" cy="7156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</p:sldLayoutIdLst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kern="1200">
          <a:solidFill>
            <a:schemeClr val="bg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000" kern="1200" cap="none" spc="20" baseline="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+mn-lt"/>
          <a:ea typeface="MS PGothic" panose="020B0600070205080204" pitchFamily="34" charset="-128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13C0CF-0FEC-41FC-808D-396DFF3DC961}"/>
              </a:ext>
            </a:extLst>
          </p:cNvPr>
          <p:cNvSpPr txBox="1"/>
          <p:nvPr/>
        </p:nvSpPr>
        <p:spPr>
          <a:xfrm>
            <a:off x="729942" y="943077"/>
            <a:ext cx="768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Learning Euler Fluid Equation Discontinuities with a Fourier Neural Operator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E77A8-F01B-4714-B9AD-9967752795F4}"/>
              </a:ext>
            </a:extLst>
          </p:cNvPr>
          <p:cNvSpPr txBox="1"/>
          <p:nvPr/>
        </p:nvSpPr>
        <p:spPr>
          <a:xfrm>
            <a:off x="966160" y="1919276"/>
            <a:ext cx="721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small" dirty="0">
                <a:solidFill>
                  <a:srgbClr val="8C1515"/>
                </a:solidFill>
                <a:effectLst/>
                <a:latin typeface="Arial" panose="020B0604020202020204" pitchFamily="34" charset="0"/>
              </a:rPr>
              <a:t>CS230 – Deep Learning</a:t>
            </a:r>
            <a:endParaRPr lang="en-US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7FA32-DD6E-4735-BC84-F7DE778F1366}"/>
              </a:ext>
            </a:extLst>
          </p:cNvPr>
          <p:cNvSpPr txBox="1"/>
          <p:nvPr/>
        </p:nvSpPr>
        <p:spPr>
          <a:xfrm>
            <a:off x="3158564" y="2845737"/>
            <a:ext cx="2826871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36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Taylor </a:t>
            </a:r>
            <a:r>
              <a:rPr lang="en-US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Brodine</a:t>
            </a:r>
            <a:endParaRPr lang="en-US" sz="14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algn="ctr" rtl="0">
              <a:spcBef>
                <a:spcPts val="360"/>
              </a:spcBef>
              <a:spcAft>
                <a:spcPts val="0"/>
              </a:spcAft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Ian Hokaj</a:t>
            </a:r>
            <a:endParaRPr lang="en-US" sz="1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740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Neural Operator (FNO)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0D1FB-C7FE-F094-B674-600C6BC9F20D}"/>
              </a:ext>
            </a:extLst>
          </p:cNvPr>
          <p:cNvSpPr txBox="1"/>
          <p:nvPr/>
        </p:nvSpPr>
        <p:spPr>
          <a:xfrm>
            <a:off x="385168" y="748033"/>
            <a:ext cx="464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Key Idea: Learn approximation of PDE solution operator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06C70-1CB6-B004-FFB6-9D2CF019AFCC}"/>
              </a:ext>
            </a:extLst>
          </p:cNvPr>
          <p:cNvSpPr txBox="1"/>
          <p:nvPr/>
        </p:nvSpPr>
        <p:spPr>
          <a:xfrm>
            <a:off x="5895235" y="3304327"/>
            <a:ext cx="31629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prior knowledge of PDE 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Resolution-invariant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0E7E72-D0F7-70AE-9030-E86581179EB2}"/>
                  </a:ext>
                </a:extLst>
              </p:cNvPr>
              <p:cNvSpPr txBox="1"/>
              <p:nvPr/>
            </p:nvSpPr>
            <p:spPr>
              <a:xfrm>
                <a:off x="2370601" y="1146695"/>
                <a:ext cx="205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0E7E72-D0F7-70AE-9030-E86581179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01" y="1146695"/>
                <a:ext cx="2058128" cy="276999"/>
              </a:xfrm>
              <a:prstGeom prst="rect">
                <a:avLst/>
              </a:prstGeom>
              <a:blipFill>
                <a:blip r:embed="rId3"/>
                <a:stretch>
                  <a:fillRect r="-59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F5BAB8-4CB1-9441-440D-B3352480D3C5}"/>
              </a:ext>
            </a:extLst>
          </p:cNvPr>
          <p:cNvSpPr txBox="1"/>
          <p:nvPr/>
        </p:nvSpPr>
        <p:spPr>
          <a:xfrm>
            <a:off x="686763" y="1140438"/>
            <a:ext cx="1715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Take a standard PDE: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5A0BE-602E-BEB0-D73E-FC9BA0CBA4F4}"/>
              </a:ext>
            </a:extLst>
          </p:cNvPr>
          <p:cNvSpPr txBox="1"/>
          <p:nvPr/>
        </p:nvSpPr>
        <p:spPr>
          <a:xfrm>
            <a:off x="686763" y="2126495"/>
            <a:ext cx="385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This mapping is learned by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Fourier Neural Operator: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03CBE0-F48C-9620-0BF1-DB881920230C}"/>
                  </a:ext>
                </a:extLst>
              </p:cNvPr>
              <p:cNvSpPr txBox="1"/>
              <p:nvPr/>
            </p:nvSpPr>
            <p:spPr>
              <a:xfrm>
                <a:off x="6488947" y="1643679"/>
                <a:ext cx="28885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03CBE0-F48C-9620-0BF1-DB8819202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47" y="1643679"/>
                <a:ext cx="2888539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B13549-F317-8CF9-8CD5-E49A25BFD475}"/>
                  </a:ext>
                </a:extLst>
              </p:cNvPr>
              <p:cNvSpPr txBox="1"/>
              <p:nvPr/>
            </p:nvSpPr>
            <p:spPr>
              <a:xfrm>
                <a:off x="686763" y="1638523"/>
                <a:ext cx="60531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exists an operator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𝒢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mapping between initial/boundary conditions and solutions 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B13549-F317-8CF9-8CD5-E49A25BF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63" y="1638523"/>
                <a:ext cx="6053181" cy="276999"/>
              </a:xfrm>
              <a:prstGeom prst="rect">
                <a:avLst/>
              </a:prstGeom>
              <a:blipFill>
                <a:blip r:embed="rId5"/>
                <a:stretch>
                  <a:fillRect l="-101"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2CE3A0C-00AB-82C0-A588-9332F6AC0E1D}"/>
              </a:ext>
            </a:extLst>
          </p:cNvPr>
          <p:cNvSpPr txBox="1"/>
          <p:nvPr/>
        </p:nvSpPr>
        <p:spPr>
          <a:xfrm>
            <a:off x="0" y="4842042"/>
            <a:ext cx="5685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Zongyi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 et al. “Fourier Neural Operator for Parametric Partial Differential Equations,” 2020.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2FAEFA9-CC05-F488-1A76-E0197BB7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54" y="2815247"/>
            <a:ext cx="5277478" cy="171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7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FNO Modifications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5A0BE-602E-BEB0-D73E-FC9BA0CBA4F4}"/>
              </a:ext>
            </a:extLst>
          </p:cNvPr>
          <p:cNvSpPr txBox="1"/>
          <p:nvPr/>
        </p:nvSpPr>
        <p:spPr>
          <a:xfrm>
            <a:off x="5292448" y="3781431"/>
            <a:ext cx="3851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Baselines: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FNO, same training hyperparameters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U-Net, same training hyperparameters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CE3A0C-00AB-82C0-A588-9332F6AC0E1D}"/>
              </a:ext>
            </a:extLst>
          </p:cNvPr>
          <p:cNvSpPr txBox="1"/>
          <p:nvPr/>
        </p:nvSpPr>
        <p:spPr>
          <a:xfrm>
            <a:off x="0" y="4842042"/>
            <a:ext cx="5685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Zongyi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 et al. “Fourier Neural Operator for Parametric Partial Differential Equations,” 2020.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1058E-50BD-680E-C3E8-0E9DCF8A246E}"/>
              </a:ext>
            </a:extLst>
          </p:cNvPr>
          <p:cNvSpPr txBox="1"/>
          <p:nvPr/>
        </p:nvSpPr>
        <p:spPr>
          <a:xfrm>
            <a:off x="720448" y="3781430"/>
            <a:ext cx="3851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Modifications: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1D Conv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Bias Layer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169CACA-6B9F-729C-C6BF-37488626E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8" y="689870"/>
            <a:ext cx="8455123" cy="28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2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ADE289EC-A3CF-3A14-A26E-C9C6D50D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371" y="221509"/>
            <a:ext cx="4252769" cy="227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A198E-94AF-6D6D-A2FF-4D1F41DCDC81}"/>
              </a:ext>
            </a:extLst>
          </p:cNvPr>
          <p:cNvSpPr txBox="1"/>
          <p:nvPr/>
        </p:nvSpPr>
        <p:spPr>
          <a:xfrm>
            <a:off x="0" y="4846597"/>
            <a:ext cx="7412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C. Parkinson and M. </a:t>
            </a:r>
            <a:r>
              <a:rPr lang="en-US" sz="9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Ceccia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"Time-Optimal Paths for Simple Cars with Moving Obstacles in the Hamilton-Jacobi Formulation," 2022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5D794-E8C6-C825-E3AF-B45548666AC5}"/>
              </a:ext>
            </a:extLst>
          </p:cNvPr>
          <p:cNvSpPr txBox="1"/>
          <p:nvPr/>
        </p:nvSpPr>
        <p:spPr>
          <a:xfrm>
            <a:off x="331694" y="2085001"/>
            <a:ext cx="451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Solve system with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First-order Upwind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Finite Differencing scheme, using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Backwards Euler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time integration: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F21E4-AA10-B372-61E6-D21D636FEF76}"/>
              </a:ext>
            </a:extLst>
          </p:cNvPr>
          <p:cNvSpPr txBox="1"/>
          <p:nvPr/>
        </p:nvSpPr>
        <p:spPr>
          <a:xfrm>
            <a:off x="458449" y="694545"/>
            <a:ext cx="3712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Solving the Euler Fluid Equations (system of PDEs):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B23650-4617-D237-E05E-EAFE1C6F7361}"/>
              </a:ext>
            </a:extLst>
          </p:cNvPr>
          <p:cNvCxnSpPr>
            <a:cxnSpLocks/>
          </p:cNvCxnSpPr>
          <p:nvPr/>
        </p:nvCxnSpPr>
        <p:spPr>
          <a:xfrm>
            <a:off x="4883628" y="-1214"/>
            <a:ext cx="27860" cy="480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553304-6315-E14A-63D8-009FB5AB1BAB}"/>
                  </a:ext>
                </a:extLst>
              </p:cNvPr>
              <p:cNvSpPr txBox="1"/>
              <p:nvPr/>
            </p:nvSpPr>
            <p:spPr>
              <a:xfrm>
                <a:off x="997399" y="1116901"/>
                <a:ext cx="2382319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553304-6315-E14A-63D8-009FB5AB1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99" y="1116901"/>
                <a:ext cx="2382319" cy="69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84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946A8-6BD3-5F0E-8353-EE6CB78EADAA}"/>
                  </a:ext>
                </a:extLst>
              </p:cNvPr>
              <p:cNvSpPr txBox="1"/>
              <p:nvPr/>
            </p:nvSpPr>
            <p:spPr>
              <a:xfrm>
                <a:off x="469879" y="761312"/>
                <a:ext cx="3863787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Tuned </a:t>
                </a:r>
                <a:r>
                  <a:rPr lang="en-US" sz="1400" dirty="0" err="1"/>
                  <a:t>Hyperparemetsr</a:t>
                </a:r>
                <a:r>
                  <a:rPr lang="en-US" sz="1400" dirty="0"/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Fourier modes: 16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Upscale channel width: 64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No. epochs: 500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: 0.001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step: 100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400" dirty="0"/>
                  <a:t>: 0.5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Normalization: Range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Batch size: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Train time (per epoch):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946A8-6BD3-5F0E-8353-EE6CB78E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79" y="761312"/>
                <a:ext cx="3863787" cy="2462213"/>
              </a:xfrm>
              <a:prstGeom prst="rect">
                <a:avLst/>
              </a:prstGeom>
              <a:blipFill>
                <a:blip r:embed="rId2"/>
                <a:stretch>
                  <a:fillRect l="-473" t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8A6C630E-4684-E355-1C99-E2F88838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003" y="245941"/>
            <a:ext cx="3734597" cy="2800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CD010-BBC0-642E-3638-214B6339BF80}"/>
              </a:ext>
            </a:extLst>
          </p:cNvPr>
          <p:cNvSpPr txBox="1"/>
          <p:nvPr/>
        </p:nvSpPr>
        <p:spPr>
          <a:xfrm>
            <a:off x="5221826" y="3360717"/>
            <a:ext cx="288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Overlay </a:t>
            </a:r>
            <a:r>
              <a:rPr lang="en-US" sz="1400" dirty="0" err="1"/>
              <a:t>basline</a:t>
            </a:r>
            <a:r>
              <a:rPr lang="en-US" sz="1400" dirty="0"/>
              <a:t> training?</a:t>
            </a:r>
          </a:p>
        </p:txBody>
      </p:sp>
    </p:spTree>
    <p:extLst>
      <p:ext uri="{BB962C8B-B14F-4D97-AF65-F5344CB8AC3E}">
        <p14:creationId xmlns:p14="http://schemas.microsoft.com/office/powerpoint/2010/main" val="3685750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FNO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A198E-94AF-6D6D-A2FF-4D1F41DCDC81}"/>
              </a:ext>
            </a:extLst>
          </p:cNvPr>
          <p:cNvSpPr txBox="1"/>
          <p:nvPr/>
        </p:nvSpPr>
        <p:spPr>
          <a:xfrm>
            <a:off x="61220" y="4842042"/>
            <a:ext cx="5685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Dubin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5D794-E8C6-C825-E3AF-B45548666AC5}"/>
              </a:ext>
            </a:extLst>
          </p:cNvPr>
          <p:cNvSpPr txBox="1"/>
          <p:nvPr/>
        </p:nvSpPr>
        <p:spPr>
          <a:xfrm>
            <a:off x="385168" y="748033"/>
            <a:ext cx="385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Upscaled prediction example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3ACE44-A73F-ACD4-835A-381D76B00466}"/>
              </a:ext>
            </a:extLst>
          </p:cNvPr>
          <p:cNvSpPr txBox="1"/>
          <p:nvPr/>
        </p:nvSpPr>
        <p:spPr>
          <a:xfrm>
            <a:off x="5190955" y="359056"/>
            <a:ext cx="2413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Upscaling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4770D-EC10-A2C1-138D-829CF1D7E0B7}"/>
              </a:ext>
            </a:extLst>
          </p:cNvPr>
          <p:cNvSpPr txBox="1"/>
          <p:nvPr/>
        </p:nvSpPr>
        <p:spPr>
          <a:xfrm>
            <a:off x="4985659" y="3468286"/>
            <a:ext cx="318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Takeaways: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well!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Blurb on losses</a:t>
            </a:r>
          </a:p>
        </p:txBody>
      </p:sp>
    </p:spTree>
    <p:extLst>
      <p:ext uri="{BB962C8B-B14F-4D97-AF65-F5344CB8AC3E}">
        <p14:creationId xmlns:p14="http://schemas.microsoft.com/office/powerpoint/2010/main" val="121293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8;p14">
            <a:extLst>
              <a:ext uri="{FF2B5EF4-FFF2-40B4-BE49-F238E27FC236}">
                <a16:creationId xmlns:a16="http://schemas.microsoft.com/office/drawing/2014/main" id="{8A330C34-4083-485A-9963-DC354948D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050" y="1844875"/>
            <a:ext cx="7707900" cy="650700"/>
          </a:xfrm>
          <a:prstGeom prst="rect">
            <a:avLst/>
          </a:prstGeom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chemeClr val="bg2"/>
                </a:solidFill>
              </a:rPr>
              <a:t>THANK YOU</a:t>
            </a:r>
            <a:endParaRPr sz="33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08650"/>
      </p:ext>
    </p:extLst>
  </p:cSld>
  <p:clrMapOvr>
    <a:masterClrMapping/>
  </p:clrMapOvr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8864</TotalTime>
  <Words>280</Words>
  <Application>Microsoft Office PowerPoint</Application>
  <PresentationFormat>On-screen Show (16:9)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Crimson</vt:lpstr>
      <vt:lpstr>Source Sans Pro</vt:lpstr>
      <vt:lpstr>Source Sans Pro Semibold</vt:lpstr>
      <vt:lpstr>Wingdings</vt:lpstr>
      <vt:lpstr>SU_Template_TopBar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Ashwin Kanhere</dc:creator>
  <dc:description>2012 PowerPoint template redesign</dc:description>
  <cp:lastModifiedBy>Ian Michael Hokaj</cp:lastModifiedBy>
  <cp:revision>220</cp:revision>
  <dcterms:created xsi:type="dcterms:W3CDTF">2019-08-21T00:14:34Z</dcterms:created>
  <dcterms:modified xsi:type="dcterms:W3CDTF">2022-12-08T22:44:29Z</dcterms:modified>
</cp:coreProperties>
</file>